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441" autoAdjust="0"/>
    <p:restoredTop sz="86355" autoAdjust="0"/>
  </p:normalViewPr>
  <p:slideViewPr>
    <p:cSldViewPr>
      <p:cViewPr varScale="1">
        <p:scale>
          <a:sx n="64" d="100"/>
          <a:sy n="64" d="100"/>
        </p:scale>
        <p:origin x="96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302E-1755-483B-858A-AA773B674ADF}" type="datetimeFigureOut">
              <a:rPr lang="fr-FR" smtClean="0"/>
              <a:pPr/>
              <a:t>15/04/2020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rmAutofit/>
          </a:bodyPr>
          <a:lstStyle/>
          <a:p>
            <a:r>
              <a:rPr lang="fr-FR" sz="2400" b="1" dirty="0">
                <a:latin typeface="Times New Roman" pitchFamily="18" charset="0"/>
                <a:cs typeface="Times New Roman" pitchFamily="18" charset="0"/>
              </a:rPr>
              <a:t>Opérateurs relationnels spécifiques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857232"/>
            <a:ext cx="8229600" cy="5500726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fr-FR" b="1" dirty="0">
                <a:latin typeface="Times New Roman" pitchFamily="18" charset="0"/>
                <a:cs typeface="Times New Roman" pitchFamily="18" charset="0"/>
              </a:rPr>
              <a:t>Restriction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fr-FR" dirty="0">
                <a:latin typeface="Times New Roman" pitchFamily="18" charset="0"/>
                <a:cs typeface="Times New Roman" pitchFamily="18" charset="0"/>
              </a:rPr>
              <a:t>La restriction d'une relation de schéma R(A1, A2, … , An) sous une certaine condition C est une relation R' de même schéma que R dont les n-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 sont un sous ensemble de R vérifiant la condition C. Cette opération est notée :</a:t>
            </a:r>
          </a:p>
          <a:p>
            <a:pPr>
              <a:buNone/>
            </a:pPr>
            <a:r>
              <a:rPr lang="fr-FR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ctr">
              <a:buNone/>
            </a:pP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</a:t>
            </a:r>
            <a:r>
              <a:rPr lang="fr-FR" b="1" baseline="-25000" dirty="0">
                <a:latin typeface="Times New Roman" pitchFamily="18" charset="0"/>
                <a:cs typeface="Times New Roman" pitchFamily="18" charset="0"/>
              </a:rPr>
              <a:t>C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(R)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fr-FR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None/>
            </a:pPr>
            <a:r>
              <a:rPr lang="fr-FR" dirty="0">
                <a:latin typeface="Times New Roman" pitchFamily="18" charset="0"/>
                <a:cs typeface="Times New Roman" pitchFamily="18" charset="0"/>
              </a:rPr>
              <a:t>La condition C est exprimée comme une combinaison logique de termes. Chaque terme est une simple comparaison de type Ai </a:t>
            </a:r>
            <a:r>
              <a:rPr lang="fr-FR" dirty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i="1" dirty="0">
                <a:latin typeface="Times New Roman" pitchFamily="18" charset="0"/>
                <a:cs typeface="Times New Roman" pitchFamily="18" charset="0"/>
              </a:rPr>
              <a:t>littéral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ou bien Ai </a:t>
            </a:r>
            <a:r>
              <a:rPr lang="fr-FR" dirty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Aj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où Ai et 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Aj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sont des attributs et </a:t>
            </a:r>
            <a:r>
              <a:rPr lang="fr-FR" dirty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est un opérateur quelconque de comparaison (=, </a:t>
            </a:r>
            <a:r>
              <a:rPr lang="fr-FR" dirty="0">
                <a:latin typeface="Times New Roman" pitchFamily="18" charset="0"/>
                <a:cs typeface="Times New Roman" pitchFamily="18" charset="0"/>
                <a:sym typeface="Symbol"/>
              </a:rPr>
              <a:t>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, &lt;, &gt;, etc.). Le résultat de cette comparaison sera vrai ou faux.</a:t>
            </a:r>
          </a:p>
          <a:p>
            <a:pPr>
              <a:buNone/>
            </a:pPr>
            <a:r>
              <a:rPr lang="fr-FR" dirty="0"/>
              <a:t> </a:t>
            </a:r>
          </a:p>
          <a:p>
            <a:pPr>
              <a:buNone/>
            </a:pPr>
            <a:endParaRPr lang="fr-FR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250" advTm="140067"/>
    </mc:Choice>
    <mc:Fallback>
      <p:transition spd="slow" advTm="140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1285852" y="1785926"/>
          <a:ext cx="4786348" cy="1097280"/>
        </p:xfrm>
        <a:graphic>
          <a:graphicData uri="http://schemas.openxmlformats.org/drawingml/2006/table">
            <a:tbl>
              <a:tblPr/>
              <a:tblGrid>
                <a:gridCol w="1196587"/>
                <a:gridCol w="1196587"/>
                <a:gridCol w="1196587"/>
                <a:gridCol w="1196587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NF</a:t>
                      </a:r>
                    </a:p>
                  </a:txBody>
                  <a:tcPr marL="44450" marR="44450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NOM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CODE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VILLE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F 1</a:t>
                      </a:r>
                    </a:p>
                  </a:txBody>
                  <a:tcPr marL="44450" marR="44450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Haroun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120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Alger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F 4</a:t>
                      </a:r>
                    </a:p>
                  </a:txBody>
                  <a:tcPr marL="44450" marR="44450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Kaci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120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Alger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1214414" y="4357694"/>
          <a:ext cx="5786478" cy="731520"/>
        </p:xfrm>
        <a:graphic>
          <a:graphicData uri="http://schemas.openxmlformats.org/drawingml/2006/table">
            <a:tbl>
              <a:tblPr/>
              <a:tblGrid>
                <a:gridCol w="732509"/>
                <a:gridCol w="978596"/>
                <a:gridCol w="1792751"/>
                <a:gridCol w="1140736"/>
                <a:gridCol w="1141886"/>
              </a:tblGrid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</a:rPr>
                        <a:t>N P</a:t>
                      </a:r>
                    </a:p>
                  </a:txBody>
                  <a:tcPr marL="44450" marR="44450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</a:rPr>
                        <a:t>NOM 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>
                          <a:latin typeface="Times New Roman"/>
                        </a:rPr>
                        <a:t>MATERIAU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</a:rPr>
                        <a:t>POIDS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</a:rPr>
                        <a:t>VILLE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>
                          <a:latin typeface="Times New Roman"/>
                          <a:ea typeface="Times New Roman"/>
                        </a:rPr>
                        <a:t>P 4</a:t>
                      </a:r>
                    </a:p>
                  </a:txBody>
                  <a:tcPr marL="44450" marR="44450" marT="0" marB="0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Ecrou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Fer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14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Alger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285720" y="214291"/>
            <a:ext cx="8572560" cy="59554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Exemples : 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Soit l'expression de restriction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</a:t>
            </a:r>
            <a:r>
              <a:rPr kumimoji="0" lang="fr-FR" sz="2400" b="0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VILLE = Alger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(FOURNISSEUR)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Le résultat de cette expression est :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400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C'est une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rel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R’ de même schéma que la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rel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kumimoji="0" lang="fr-FR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FOURNISSEUR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qui donne toutes les informations sur les fournisseurs d'Alger.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L'expression suivante :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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NOM = Ecrou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and MATERIAU = Fer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(PIECE)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a pour résultat :</a:t>
            </a: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C'est une 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rel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ayant le même schéma que la 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rel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kumimoji="0" lang="fr-FR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PIECE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qui donne toutes les infos sur les pièces dont le nom est écrou et le mat est fer.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88"/>
    </mc:Choice>
    <mc:Fallback>
      <p:transition spd="slow" advTm="112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472" y="357166"/>
            <a:ext cx="8072494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Tx/>
              <a:buChar char="•"/>
              <a:tabLst>
                <a:tab pos="228600" algn="l"/>
              </a:tabLst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Projection</a:t>
            </a: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eaLnBrk="0" hangingPunct="0">
              <a:tabLst>
                <a:tab pos="228600" algn="l"/>
              </a:tabLst>
            </a:pP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La projection d'une relation R de schéma R(A1, A2, … , An) sur les attributs Ai</a:t>
            </a:r>
            <a:r>
              <a:rPr lang="fr-FR" sz="2400" i="1" baseline="-30000" dirty="0" smtClean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, Ai</a:t>
            </a:r>
            <a:r>
              <a:rPr lang="fr-FR" sz="2400" i="1" baseline="-30000" dirty="0" smtClean="0">
                <a:latin typeface="Times New Roman" pitchFamily="18" charset="0"/>
                <a:cs typeface="Times New Roman" pitchFamily="18" charset="0"/>
              </a:rPr>
              <a:t>2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, … 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</a:rPr>
              <a:t>Ai</a:t>
            </a:r>
            <a:r>
              <a:rPr lang="fr-FR" sz="2400" i="1" baseline="-30000" dirty="0" err="1" smtClean="0">
                <a:latin typeface="Times New Roman" pitchFamily="18" charset="0"/>
                <a:cs typeface="Times New Roman" pitchFamily="18" charset="0"/>
              </a:rPr>
              <a:t>p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 avec 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fr-FR" sz="2400" i="1" baseline="-30000" dirty="0" err="1" smtClean="0">
                <a:latin typeface="Times New Roman" pitchFamily="18" charset="0"/>
                <a:cs typeface="Times New Roman" pitchFamily="18" charset="0"/>
              </a:rPr>
              <a:t>j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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fr-FR" sz="2400" i="1" baseline="-30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k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et p&lt;n est une relation R' de schéma R'( Ai</a:t>
            </a:r>
            <a:r>
              <a:rPr lang="fr-FR" sz="2400" i="1" baseline="-30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1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, Ai</a:t>
            </a:r>
            <a:r>
              <a:rPr lang="fr-FR" sz="2400" i="1" baseline="-300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2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, … 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Ai</a:t>
            </a:r>
            <a:r>
              <a:rPr lang="fr-FR" sz="2400" i="1" baseline="-300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p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) dont les n-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uplets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sont obtenus par élimination des valeurs des attributs de R n'appartenant pas à R' et par suppression des n-</a:t>
            </a:r>
            <a:r>
              <a:rPr lang="fr-FR" sz="2400" i="1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uplets</a:t>
            </a:r>
            <a:r>
              <a:rPr lang="fr-FR" sz="2400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 en double. </a:t>
            </a:r>
          </a:p>
          <a:p>
            <a:pPr algn="just" eaLnBrk="0" hangingPunct="0"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Cette opération est notée : </a:t>
            </a:r>
          </a:p>
          <a:p>
            <a:pPr algn="ctr" eaLnBrk="0" hangingPunct="0">
              <a:tabLst>
                <a:tab pos="228600" algn="l"/>
              </a:tabLst>
            </a:pPr>
            <a:r>
              <a:rPr lang="en-US" sz="2400" b="1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lang="fr-FR" sz="2400" b="1" i="1" baseline="-30000" dirty="0" smtClean="0">
                <a:latin typeface="Times New Roman" pitchFamily="18" charset="0"/>
                <a:cs typeface="Times New Roman" pitchFamily="18" charset="0"/>
              </a:rPr>
              <a:t>Ai1, Ai2, …</a:t>
            </a:r>
            <a:r>
              <a:rPr lang="fr-FR" sz="2400" b="1" i="1" baseline="-30000" dirty="0" err="1" smtClean="0">
                <a:latin typeface="Times New Roman" pitchFamily="18" charset="0"/>
                <a:cs typeface="Times New Roman" pitchFamily="18" charset="0"/>
              </a:rPr>
              <a:t>Aip</a:t>
            </a:r>
            <a:r>
              <a:rPr lang="fr-FR" sz="2400" b="1" i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(R)</a:t>
            </a:r>
            <a:endParaRPr lang="fr-FR" sz="2400" i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>
              <a:tabLst>
                <a:tab pos="228600" algn="l"/>
              </a:tabLst>
            </a:pPr>
            <a:endParaRPr lang="fr-FR" sz="24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L'opérateur de projection prend une seule relation comme argument, ainsi qu'un paramètre, qui est la liste des attributs choisis parmi ceux du schéma de la relation donnée en argument.</a:t>
            </a: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C'est donc un opérateur pour la construction ''verticale'' d'un sous-ensemble de la relation R</a:t>
            </a:r>
            <a:endParaRPr lang="fr-FR" sz="2400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385"/>
    </mc:Choice>
    <mc:Fallback>
      <p:transition spd="slow" advTm="124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0034" y="428604"/>
            <a:ext cx="821537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1" dirty="0" smtClean="0">
                <a:latin typeface="Times New Roman" pitchFamily="18" charset="0"/>
                <a:cs typeface="Times New Roman" pitchFamily="18" charset="0"/>
              </a:rPr>
              <a:t>Exemple :</a:t>
            </a:r>
            <a:endParaRPr lang="fr-FR" dirty="0" smtClean="0">
              <a:latin typeface="Times New Roman" pitchFamily="18" charset="0"/>
              <a:cs typeface="Times New Roman" pitchFamily="18" charset="0"/>
            </a:endParaRPr>
          </a:p>
          <a:p>
            <a:pPr algn="just" eaLnBrk="0" hangingPunct="0"/>
            <a:r>
              <a:rPr lang="en-US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lang="en-US" baseline="-30000" dirty="0" smtClean="0">
                <a:latin typeface="Times New Roman" pitchFamily="18" charset="0"/>
                <a:cs typeface="Times New Roman" pitchFamily="18" charset="0"/>
              </a:rPr>
              <a:t>Ville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(FOURNISSEUR)</a:t>
            </a:r>
            <a:endParaRPr lang="fr-FR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endParaRPr lang="fr-FR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hangingPunct="0"/>
            <a:r>
              <a:rPr lang="fr-FR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C'est une relation qui donne les villes où sont localisés les fournisseurs.</a:t>
            </a:r>
          </a:p>
          <a:p>
            <a:r>
              <a:rPr lang="fr-FR" sz="2400" b="1" dirty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400" b="1" baseline="-25000" dirty="0">
                <a:latin typeface="Times New Roman" pitchFamily="18" charset="0"/>
                <a:cs typeface="Times New Roman" pitchFamily="18" charset="0"/>
              </a:rPr>
              <a:t>Code</a:t>
            </a:r>
            <a:r>
              <a:rPr lang="fr-FR" sz="2400" b="1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fr-FR" sz="2400" b="1" dirty="0">
                <a:latin typeface="Times New Roman" pitchFamily="18" charset="0"/>
                <a:cs typeface="Times New Roman" pitchFamily="18" charset="0"/>
                <a:sym typeface="Symbol"/>
              </a:rPr>
              <a:t></a:t>
            </a:r>
            <a:r>
              <a:rPr lang="fr-FR" sz="2400" b="1" baseline="-25000" dirty="0">
                <a:latin typeface="Times New Roman" pitchFamily="18" charset="0"/>
                <a:cs typeface="Times New Roman" pitchFamily="18" charset="0"/>
              </a:rPr>
              <a:t>VILLE = Alger</a:t>
            </a:r>
            <a:r>
              <a:rPr lang="fr-FR" sz="2400" b="1" dirty="0">
                <a:latin typeface="Times New Roman" pitchFamily="18" charset="0"/>
                <a:cs typeface="Times New Roman" pitchFamily="18" charset="0"/>
              </a:rPr>
              <a:t>  (FOURNISSEUR))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dirty="0"/>
              <a:t> </a:t>
            </a:r>
          </a:p>
          <a:p>
            <a:pPr algn="just"/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C'est </a:t>
            </a:r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une relation qui donne le code des fournisseurs localisés  à Alger. Ce résultat est obtenu par application successive de l'opération de restriction suivie d'une opération de projection.</a:t>
            </a:r>
          </a:p>
          <a:p>
            <a:pPr algn="just" eaLnBrk="0" hangingPunct="0"/>
            <a:endParaRPr lang="fr-FR" sz="2400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928662" y="1142984"/>
          <a:ext cx="1264927" cy="1463040"/>
        </p:xfrm>
        <a:graphic>
          <a:graphicData uri="http://schemas.openxmlformats.org/drawingml/2006/table">
            <a:tbl>
              <a:tblPr/>
              <a:tblGrid>
                <a:gridCol w="1264927"/>
              </a:tblGrid>
              <a:tr h="17462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  <a:ea typeface="Times New Roman"/>
                        </a:rPr>
                        <a:t>VILLE</a:t>
                      </a:r>
                      <a:endParaRPr lang="fr-FR" sz="24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Alger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2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Tunis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9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Paris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3553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857224" y="3929066"/>
          <a:ext cx="1785950" cy="731520"/>
        </p:xfrm>
        <a:graphic>
          <a:graphicData uri="http://schemas.openxmlformats.org/drawingml/2006/table">
            <a:tbl>
              <a:tblPr/>
              <a:tblGrid>
                <a:gridCol w="1785950"/>
              </a:tblGrid>
              <a:tr h="2152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  <a:ea typeface="Times New Roman"/>
                        </a:rPr>
                        <a:t>CODE</a:t>
                      </a:r>
                      <a:endParaRPr lang="fr-FR" sz="24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120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29"/>
    </mc:Choice>
    <mc:Fallback>
      <p:transition spd="slow" advTm="94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8596" y="571480"/>
            <a:ext cx="828680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Tx/>
              <a:buChar char="•"/>
              <a:tabLst>
                <a:tab pos="228600" algn="l"/>
              </a:tabLst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Jointure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naturelle</a:t>
            </a: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Etant donné deux relations R1(A1, … An, X) et R2(X, B1, … , 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Bm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) ayant un ensemble X d'attributs communs (définis sur le même domaine), la jointure naturelle de ces deux relations R1 et R2 notée  </a:t>
            </a:r>
            <a:r>
              <a:rPr lang="fr-FR" sz="2400" b="1" dirty="0" smtClean="0">
                <a:latin typeface="Times New Roman" pitchFamily="18" charset="0"/>
                <a:cs typeface="Times New Roman" pitchFamily="18" charset="0"/>
              </a:rPr>
              <a:t>∞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 est une relation  R(A1, … An, X, B1, …, 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Bn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) tel que tout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t résultant de la composition d'un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R1 et d'un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R2 ayant les mêmes valeurs pour les attributs X appartient à R. </a:t>
            </a:r>
          </a:p>
          <a:p>
            <a:pPr algn="just" eaLnBrk="0" hangingPunct="0"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En d'autres termes si t1 est 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R1 et t2 est 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R2 et t1[X] = t2[X] alors </a:t>
            </a:r>
          </a:p>
          <a:p>
            <a:pPr algn="just" eaLnBrk="0" hangingPunct="0"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 = R1∞R2  = {t / t = t1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MT Extra" pitchFamily="18" charset="2"/>
              </a:rPr>
              <a:t>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X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MT Extra" pitchFamily="18" charset="2"/>
              </a:rPr>
              <a:t>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t2 : (t1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MT Extra" pitchFamily="18" charset="2"/>
              </a:rPr>
              <a:t>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X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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R1), (X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MT Extra" pitchFamily="18" charset="2"/>
              </a:rPr>
              <a:t>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t2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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R2)}</a:t>
            </a:r>
            <a:endParaRPr lang="fr-FR" sz="2400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432"/>
    </mc:Choice>
    <mc:Fallback>
      <p:transition spd="slow" advTm="123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0034" y="428604"/>
            <a:ext cx="4572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b="1" dirty="0" smtClean="0">
                <a:latin typeface="Times New Roman" pitchFamily="18" charset="0"/>
                <a:cs typeface="Times New Roman" pitchFamily="18" charset="0"/>
              </a:rPr>
              <a:t>Exemple :</a:t>
            </a:r>
            <a:endParaRPr lang="fr-FR" dirty="0" smtClean="0">
              <a:latin typeface="Times New Roman" pitchFamily="18" charset="0"/>
              <a:cs typeface="Times New Roman" pitchFamily="18" charset="0"/>
            </a:endParaRPr>
          </a:p>
          <a:p>
            <a:pPr eaLnBrk="0" hangingPunct="0"/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	PIECE ∞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lang="en-US" b="1" baseline="-30000" dirty="0" smtClean="0">
                <a:latin typeface="Times New Roman" pitchFamily="18" charset="0"/>
                <a:cs typeface="Times New Roman" pitchFamily="18" charset="0"/>
              </a:rPr>
              <a:t>NF, NP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(FOURNITURE )</a:t>
            </a:r>
          </a:p>
          <a:p>
            <a:pPr eaLnBrk="0" hangingPunct="0"/>
            <a:endParaRPr lang="fr-FR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eaLnBrk="0" hangingPunct="0"/>
            <a:endParaRPr lang="fr-FR" sz="1200" b="1" dirty="0">
              <a:latin typeface="Lucida Console" pitchFamily="49" charset="0"/>
              <a:cs typeface="Times New Roman" pitchFamily="18" charset="0"/>
              <a:sym typeface="Symbol" pitchFamily="18" charset="2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714348" y="1357298"/>
          <a:ext cx="7643812" cy="4698048"/>
        </p:xfrm>
        <a:graphic>
          <a:graphicData uri="http://schemas.openxmlformats.org/drawingml/2006/table">
            <a:tbl>
              <a:tblPr/>
              <a:tblGrid>
                <a:gridCol w="808037"/>
                <a:gridCol w="1079500"/>
                <a:gridCol w="2312988"/>
                <a:gridCol w="1370012"/>
                <a:gridCol w="1370013"/>
                <a:gridCol w="703262"/>
              </a:tblGrid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 P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NOM 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MATERIAU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POIDS</a:t>
                      </a:r>
                      <a:endParaRPr kumimoji="0" lang="fr-FR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VILLE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NF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163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 1</a:t>
                      </a:r>
                      <a:endParaRPr kumimoji="0" lang="fr-FR" sz="2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r-FR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r-FR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Fer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r-FR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Alger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r-FR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F1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P1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r-FR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Fer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Alger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F2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0197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Boulon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Acier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Tunis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 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Boulon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Acier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Tunis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F2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Boulon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Acier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Tunis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F3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 3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Ecrou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Zinc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17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Paris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P4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Ecrou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Alger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 4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Ecrou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Alger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F4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P5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Came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Zinc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Tunis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 5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Came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Zinc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Tunis</a:t>
                      </a: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F4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417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P6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Clou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Alger</a:t>
                      </a:r>
                      <a:endParaRPr kumimoji="0" lang="fr-FR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kumimoji="0" lang="fr-FR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44450" marR="44450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536"/>
    </mc:Choice>
    <mc:Fallback>
      <p:transition spd="slow" advTm="109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ChangeArrowheads="1"/>
          </p:cNvSpPr>
          <p:nvPr/>
        </p:nvSpPr>
        <p:spPr bwMode="auto">
          <a:xfrm>
            <a:off x="428596" y="428604"/>
            <a:ext cx="8429684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Remarques :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jointure telle que nous l'avons défini est à la fois associative et commutative. Comme conséquence, les expressions : 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(R1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 R2)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R3</a:t>
            </a:r>
            <a:r>
              <a:rPr lang="fr-FR" sz="24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et</a:t>
            </a:r>
            <a:r>
              <a:rPr lang="fr-FR" sz="24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24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(R2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R3)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Peuvent toutes les deux être simplifiées sans ambiguïté en 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</a:t>
            </a: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R2 ∞</a:t>
            </a: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R3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 même, les expressions :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</a:t>
            </a: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pt-B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pt-B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R2</a:t>
            </a:r>
            <a:r>
              <a:rPr lang="fr-FR" sz="24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24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et</a:t>
            </a:r>
            <a:r>
              <a:rPr lang="fr-FR" sz="24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R2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sont équivalentes 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Remarquons aussi que si R1 et R2 n'ont pas de nom d'attribut commun, alors R1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∞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R2 est équivalent à  R1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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R2 (la jointure naturelle dégénère en un produit cartésien dans ce cas).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Arial" pitchFamily="34" charset="0"/>
              <a:sym typeface="Symbol" pitchFamily="18" charset="2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50"/>
    </mc:Choice>
    <mc:Fallback>
      <p:transition spd="slow" advTm="42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2143108" y="4714884"/>
          <a:ext cx="1785950" cy="1463040"/>
        </p:xfrm>
        <a:graphic>
          <a:graphicData uri="http://schemas.openxmlformats.org/drawingml/2006/table">
            <a:tbl>
              <a:tblPr/>
              <a:tblGrid>
                <a:gridCol w="1785950"/>
              </a:tblGrid>
              <a:tr h="17462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  <a:ea typeface="Times New Roman"/>
                        </a:rPr>
                        <a:t>VILLE</a:t>
                      </a:r>
                      <a:endParaRPr lang="fr-FR" sz="24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Alger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2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Tunis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494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Paris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2500298" y="1357298"/>
          <a:ext cx="1214446" cy="1463040"/>
        </p:xfrm>
        <a:graphic>
          <a:graphicData uri="http://schemas.openxmlformats.org/drawingml/2006/table">
            <a:tbl>
              <a:tblPr/>
              <a:tblGrid>
                <a:gridCol w="1214446"/>
              </a:tblGrid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  <a:ea typeface="Times New Roman"/>
                        </a:rPr>
                        <a:t>NOM</a:t>
                      </a:r>
                      <a:endParaRPr lang="fr-FR" sz="24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Vis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2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Ecrou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Clou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673" name="Rectangle 1"/>
          <p:cNvSpPr>
            <a:spLocks noChangeArrowheads="1"/>
          </p:cNvSpPr>
          <p:nvPr/>
        </p:nvSpPr>
        <p:spPr bwMode="auto">
          <a:xfrm>
            <a:off x="285720" y="0"/>
            <a:ext cx="857256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Si on veut obtenir le nom des pièces fournies par les fournisseurs localisés à Alger, on écrit :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NOM</a:t>
            </a: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(</a:t>
            </a:r>
            <a:r>
              <a:rPr lang="fr-FR" sz="2400" b="1" baseline="-30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((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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Ville = Alger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FOURNISSEUR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)) ∞ 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FOURNITURE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) ∞ 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PIECE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)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On obtient :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Lucida Console" pitchFamily="49" charset="0"/>
              <a:ea typeface="Times New Roman" pitchFamily="18" charset="0"/>
              <a:cs typeface="Arial" pitchFamily="34" charset="0"/>
              <a:sym typeface="Symbol" pitchFamily="18" charset="2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1472" y="3143248"/>
            <a:ext cx="785818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Pour savoir où sont stockées les pièces fournies par le fournisseur F1, on écrit :					   </a:t>
            </a: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lang="fr-FR" sz="2400" b="1" baseline="-30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Ville</a:t>
            </a: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(PIECE  ∞ </a:t>
            </a:r>
            <a:r>
              <a:rPr lang="fr-FR" sz="2400" b="1" baseline="-30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 = F1</a:t>
            </a: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 ))</a:t>
            </a:r>
            <a:endParaRPr lang="fr-FR" sz="2400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et on obtient :</a:t>
            </a:r>
            <a:endParaRPr lang="fr-FR" sz="24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8823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731</Words>
  <Application>Microsoft Office PowerPoint</Application>
  <PresentationFormat>Affichage à l'écran (4:3)</PresentationFormat>
  <Paragraphs>175</Paragraphs>
  <Slides>8</Slides>
  <Notes>0</Notes>
  <HiddenSlides>0</HiddenSlides>
  <MMClips>8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Calibri</vt:lpstr>
      <vt:lpstr>Lucida Console</vt:lpstr>
      <vt:lpstr>MT Extra</vt:lpstr>
      <vt:lpstr>Symbol</vt:lpstr>
      <vt:lpstr>Times New Roman</vt:lpstr>
      <vt:lpstr>Thème Office</vt:lpstr>
      <vt:lpstr>Opérateurs relationnels spécifiques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Chap3 Langages relationnels</dc:title>
  <dc:creator>ACER</dc:creator>
  <cp:lastModifiedBy>Utilisateur Windows</cp:lastModifiedBy>
  <cp:revision>11</cp:revision>
  <dcterms:created xsi:type="dcterms:W3CDTF">2012-04-03T19:46:48Z</dcterms:created>
  <dcterms:modified xsi:type="dcterms:W3CDTF">2020-04-15T18:51:51Z</dcterms:modified>
</cp:coreProperties>
</file>

<file path=docProps/thumbnail.jpeg>
</file>